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4" r:id="rId1"/>
    <p:sldMasterId id="2147484897" r:id="rId2"/>
  </p:sldMasterIdLst>
  <p:notesMasterIdLst>
    <p:notesMasterId r:id="rId6"/>
  </p:notesMasterIdLst>
  <p:sldIdLst>
    <p:sldId id="1893" r:id="rId3"/>
    <p:sldId id="1927" r:id="rId4"/>
    <p:sldId id="193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222"/>
    <a:srgbClr val="0000FF"/>
    <a:srgbClr val="B2936C"/>
    <a:srgbClr val="C99794"/>
    <a:srgbClr val="B88A82"/>
    <a:srgbClr val="E1FFFF"/>
    <a:srgbClr val="CDFFFF"/>
    <a:srgbClr val="FF9900"/>
    <a:srgbClr val="F47914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98" autoAdjust="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7B47B-828C-478D-A948-1BD6F1912255}" type="datetimeFigureOut">
              <a:rPr lang="en-AU" smtClean="0"/>
              <a:t>22/04/2021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99A15-EEFC-4D96-B1EE-AB5FC9D9D19F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605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99A15-EEFC-4D96-B1EE-AB5FC9D9D19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169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4FD0-8D6A-4961-8E09-CDCF6D23058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96EE-94CB-4467-9064-52EF04C3B9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7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4FD0-8D6A-4961-8E09-CDCF6D23058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96EE-94CB-4467-9064-52EF04C3B9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7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4FD0-8D6A-4961-8E09-CDCF6D23058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96EE-94CB-4467-9064-52EF04C3B9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08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E22-46E9-4F5F-A764-8944708552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5236-111D-46AA-86EF-40ACAAA3A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46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E22-46E9-4F5F-A764-8944708552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5236-111D-46AA-86EF-40ACAAA3A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57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E22-46E9-4F5F-A764-8944708552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5236-111D-46AA-86EF-40ACAAA3A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4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E22-46E9-4F5F-A764-8944708552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5236-111D-46AA-86EF-40ACAAA3A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06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E22-46E9-4F5F-A764-8944708552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5236-111D-46AA-86EF-40ACAAA3A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08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E22-46E9-4F5F-A764-8944708552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5236-111D-46AA-86EF-40ACAAA3A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7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E22-46E9-4F5F-A764-8944708552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5236-111D-46AA-86EF-40ACAAA3A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35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E22-46E9-4F5F-A764-8944708552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5236-111D-46AA-86EF-40ACAAA3A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8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4FD0-8D6A-4961-8E09-CDCF6D23058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96EE-94CB-4467-9064-52EF04C3B9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24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E22-46E9-4F5F-A764-8944708552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5236-111D-46AA-86EF-40ACAAA3A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51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E22-46E9-4F5F-A764-8944708552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5236-111D-46AA-86EF-40ACAAA3A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51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AE22-46E9-4F5F-A764-8944708552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5236-111D-46AA-86EF-40ACAAA3A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1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4FD0-8D6A-4961-8E09-CDCF6D23058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96EE-94CB-4467-9064-52EF04C3B9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8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4FD0-8D6A-4961-8E09-CDCF6D23058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96EE-94CB-4467-9064-52EF04C3B9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3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4FD0-8D6A-4961-8E09-CDCF6D23058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96EE-94CB-4467-9064-52EF04C3B9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3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4FD0-8D6A-4961-8E09-CDCF6D23058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96EE-94CB-4467-9064-52EF04C3B9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4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4FD0-8D6A-4961-8E09-CDCF6D23058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96EE-94CB-4467-9064-52EF04C3B9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9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4FD0-8D6A-4961-8E09-CDCF6D23058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96EE-94CB-4467-9064-52EF04C3B9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7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4FD0-8D6A-4961-8E09-CDCF6D23058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96EE-94CB-4467-9064-52EF04C3B9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6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B4FD0-8D6A-4961-8E09-CDCF6D23058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596EE-94CB-4467-9064-52EF04C3B99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1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1AE22-46E9-4F5F-A764-8944708552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5236-111D-46AA-86EF-40ACAAA3A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4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99" r:id="rId2"/>
    <p:sldLayoutId id="2147484900" r:id="rId3"/>
    <p:sldLayoutId id="2147484901" r:id="rId4"/>
    <p:sldLayoutId id="2147484902" r:id="rId5"/>
    <p:sldLayoutId id="2147484903" r:id="rId6"/>
    <p:sldLayoutId id="2147484904" r:id="rId7"/>
    <p:sldLayoutId id="2147484905" r:id="rId8"/>
    <p:sldLayoutId id="2147484906" r:id="rId9"/>
    <p:sldLayoutId id="2147484907" r:id="rId10"/>
    <p:sldLayoutId id="21474849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8FDB5-183C-4F24-803D-E4B701E18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878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46EB4C-7E0D-45C6-81BA-6CEFCBCD9B5F}"/>
              </a:ext>
            </a:extLst>
          </p:cNvPr>
          <p:cNvSpPr/>
          <p:nvPr/>
        </p:nvSpPr>
        <p:spPr>
          <a:xfrm>
            <a:off x="4463299" y="164909"/>
            <a:ext cx="725544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Virtual Reality</a:t>
            </a:r>
          </a:p>
        </p:txBody>
      </p:sp>
      <p:sp>
        <p:nvSpPr>
          <p:cNvPr id="6" name="Rounded Rectangle 19">
            <a:extLst>
              <a:ext uri="{FF2B5EF4-FFF2-40B4-BE49-F238E27FC236}">
                <a16:creationId xmlns:a16="http://schemas.microsoft.com/office/drawing/2014/main" id="{6B3A5E09-34A8-42A6-BA60-B7887E3B2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924" y="1225772"/>
            <a:ext cx="7065823" cy="750898"/>
          </a:xfrm>
          <a:prstGeom prst="roundRect">
            <a:avLst>
              <a:gd name="adj" fmla="val 3224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4000" b="1" dirty="0">
                <a:solidFill>
                  <a:srgbClr val="FFFF00"/>
                </a:solidFill>
                <a:latin typeface="Arial Narrow"/>
                <a:ea typeface="Calibri"/>
                <a:cs typeface="Arial"/>
              </a:rPr>
              <a:t>is seeing… believing &amp; achieving?</a:t>
            </a: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D2E4F0A3-B8AE-4C8D-9A4C-83545A97F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461" y="3358100"/>
            <a:ext cx="4238941" cy="2778885"/>
          </a:xfrm>
          <a:prstGeom prst="roundRect">
            <a:avLst>
              <a:gd name="adj" fmla="val 3224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latin typeface="Arial Narrow"/>
                <a:ea typeface="Calibri"/>
                <a:cs typeface="Arial"/>
              </a:rPr>
              <a:t>Beate Dejaco </a:t>
            </a:r>
            <a:r>
              <a:rPr lang="en-GB" sz="2800" dirty="0">
                <a:solidFill>
                  <a:srgbClr val="FFFF00"/>
                </a:solidFill>
                <a:latin typeface="Arial Narrow"/>
                <a:ea typeface="Calibri"/>
                <a:cs typeface="Arial"/>
              </a:rPr>
              <a:t>MSc</a:t>
            </a:r>
          </a:p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latin typeface="Arial Narrow"/>
                <a:ea typeface="Calibri"/>
                <a:cs typeface="Arial"/>
              </a:rPr>
              <a:t>Bart Staal </a:t>
            </a:r>
            <a:r>
              <a:rPr lang="en-GB" sz="2800" dirty="0">
                <a:solidFill>
                  <a:srgbClr val="FFFF00"/>
                </a:solidFill>
                <a:latin typeface="Arial Narrow"/>
                <a:ea typeface="Calibri"/>
                <a:cs typeface="Arial"/>
              </a:rPr>
              <a:t>PhD</a:t>
            </a:r>
          </a:p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latin typeface="Arial Narrow"/>
                <a:ea typeface="Calibri"/>
                <a:cs typeface="Arial"/>
              </a:rPr>
              <a:t>Niamh Brady </a:t>
            </a:r>
            <a:r>
              <a:rPr lang="en-GB" sz="2800" dirty="0">
                <a:solidFill>
                  <a:srgbClr val="FFFF00"/>
                </a:solidFill>
                <a:latin typeface="Arial Narrow"/>
                <a:ea typeface="Calibri"/>
                <a:cs typeface="Arial"/>
              </a:rPr>
              <a:t>MSc</a:t>
            </a:r>
          </a:p>
          <a:p>
            <a:pPr lvl="0" algn="ctr">
              <a:defRPr/>
            </a:pPr>
            <a:r>
              <a:rPr lang="en-GB" sz="3600" b="1" dirty="0">
                <a:solidFill>
                  <a:srgbClr val="FFFF00"/>
                </a:solidFill>
                <a:latin typeface="Arial Narrow"/>
                <a:ea typeface="Calibri"/>
                <a:cs typeface="Arial"/>
              </a:rPr>
              <a:t>Karen </a:t>
            </a:r>
            <a:r>
              <a:rPr lang="en-GB" sz="3600" b="1" dirty="0" err="1">
                <a:solidFill>
                  <a:srgbClr val="FFFF00"/>
                </a:solidFill>
                <a:latin typeface="Arial Narrow"/>
                <a:ea typeface="Calibri"/>
                <a:cs typeface="Arial"/>
              </a:rPr>
              <a:t>McCreesh</a:t>
            </a:r>
            <a:r>
              <a:rPr lang="en-GB" sz="3600" b="1" dirty="0">
                <a:solidFill>
                  <a:srgbClr val="FFFF00"/>
                </a:solidFill>
                <a:latin typeface="Arial Narrow"/>
                <a:ea typeface="Calibri"/>
                <a:cs typeface="Arial"/>
              </a:rPr>
              <a:t> </a:t>
            </a:r>
            <a:r>
              <a:rPr lang="en-GB" sz="2800" dirty="0">
                <a:solidFill>
                  <a:srgbClr val="FFFF00"/>
                </a:solidFill>
                <a:latin typeface="Arial Narrow"/>
                <a:ea typeface="Calibri"/>
                <a:cs typeface="Arial"/>
              </a:rPr>
              <a:t>PhD</a:t>
            </a:r>
          </a:p>
          <a:p>
            <a:pPr lvl="0" algn="ctr">
              <a:defRPr/>
            </a:pPr>
            <a:r>
              <a:rPr lang="en-GB" sz="3600" b="1" dirty="0">
                <a:solidFill>
                  <a:srgbClr val="FFFF00"/>
                </a:solidFill>
                <a:latin typeface="Arial Narrow"/>
                <a:ea typeface="Calibri"/>
                <a:cs typeface="Arial"/>
              </a:rPr>
              <a:t>Joe McVeigh </a:t>
            </a:r>
            <a:r>
              <a:rPr lang="en-GB" sz="2800" dirty="0">
                <a:solidFill>
                  <a:srgbClr val="FFFF00"/>
                </a:solidFill>
                <a:latin typeface="Arial Narrow"/>
                <a:ea typeface="Calibri"/>
                <a:cs typeface="Arial"/>
              </a:rPr>
              <a:t>PhD</a:t>
            </a:r>
            <a:endParaRPr lang="en-GB" sz="3600" b="1" dirty="0">
              <a:solidFill>
                <a:srgbClr val="FFFF00"/>
              </a:solidFill>
              <a:latin typeface="Arial Narrow"/>
              <a:ea typeface="Calibri"/>
              <a:cs typeface="Arial"/>
            </a:endParaRP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A08905B3-9818-4DD2-8899-3BE17043E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121" y="2183286"/>
            <a:ext cx="6755428" cy="706276"/>
          </a:xfrm>
          <a:prstGeom prst="roundRect">
            <a:avLst>
              <a:gd name="adj" fmla="val 3224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4000" b="1" dirty="0">
                <a:solidFill>
                  <a:schemeClr val="bg1"/>
                </a:solidFill>
                <a:latin typeface="Arial Narrow"/>
                <a:ea typeface="Calibri"/>
                <a:cs typeface="Arial"/>
              </a:rPr>
              <a:t>Acknowledgements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4F837-0597-43FB-91E4-C34897633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402" y="3747660"/>
            <a:ext cx="3315398" cy="1999764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2F98B252-F8F3-496E-ACC6-8E4C3A542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136" y="6302644"/>
            <a:ext cx="2561616" cy="425794"/>
          </a:xfrm>
          <a:prstGeom prst="roundRect">
            <a:avLst>
              <a:gd name="adj" fmla="val 3224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  <a:latin typeface="Arial Narrow"/>
                <a:ea typeface="Calibri"/>
                <a:cs typeface="Arial"/>
              </a:rPr>
              <a:t>@JeremyLewisPT</a:t>
            </a:r>
          </a:p>
        </p:txBody>
      </p:sp>
    </p:spTree>
    <p:extLst>
      <p:ext uri="{BB962C8B-B14F-4D97-AF65-F5344CB8AC3E}">
        <p14:creationId xmlns:p14="http://schemas.microsoft.com/office/powerpoint/2010/main" val="361821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F0AC13-4B4F-422D-9BD0-8B50CF80D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463" y="3309601"/>
            <a:ext cx="3889139" cy="2860589"/>
          </a:xfrm>
          <a:prstGeom prst="rect">
            <a:avLst/>
          </a:prstGeom>
        </p:spPr>
      </p:pic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DFF588E0-D495-4D8E-97F3-941F392B8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496" y="159385"/>
            <a:ext cx="5785716" cy="1162681"/>
          </a:xfrm>
          <a:prstGeom prst="roundRect">
            <a:avLst>
              <a:gd name="adj" fmla="val 3224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6600" b="1" dirty="0">
                <a:latin typeface="Arial Black" panose="020B0A04020102020204" pitchFamily="34" charset="0"/>
                <a:ea typeface="Calibri"/>
                <a:cs typeface="Arial"/>
              </a:rPr>
              <a:t>Summary</a:t>
            </a:r>
          </a:p>
        </p:txBody>
      </p:sp>
      <p:sp>
        <p:nvSpPr>
          <p:cNvPr id="23" name="Rounded Rectangle 19">
            <a:extLst>
              <a:ext uri="{FF2B5EF4-FFF2-40B4-BE49-F238E27FC236}">
                <a16:creationId xmlns:a16="http://schemas.microsoft.com/office/drawing/2014/main" id="{C2E4E28F-8487-442C-BD19-80E5D8AB5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94" y="1512815"/>
            <a:ext cx="7506542" cy="4963232"/>
          </a:xfrm>
          <a:prstGeom prst="roundRect">
            <a:avLst>
              <a:gd name="adj" fmla="val 3224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44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VR has great potential in </a:t>
            </a:r>
            <a:r>
              <a:rPr lang="en-GB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MSK</a:t>
            </a:r>
            <a:r>
              <a:rPr lang="en-GB" sz="44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shoulder pain to:</a:t>
            </a:r>
          </a:p>
          <a:p>
            <a:pPr>
              <a:defRPr/>
            </a:pP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544512" indent="-4572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36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measure single &amp; complex ROM</a:t>
            </a:r>
          </a:p>
          <a:p>
            <a:pPr marL="544512" indent="-4572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36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personalise treatment</a:t>
            </a:r>
          </a:p>
          <a:p>
            <a:pPr marL="544512" indent="-4572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36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motivate patients</a:t>
            </a:r>
          </a:p>
          <a:p>
            <a:pPr marL="544512" indent="-4572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36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increase compliance</a:t>
            </a:r>
          </a:p>
          <a:p>
            <a:pPr marL="544512" indent="-4572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36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document progress</a:t>
            </a:r>
          </a:p>
          <a:p>
            <a:pPr marL="544512" indent="-4572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GB" sz="36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▼ pain and ▲ function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6B1A75-7566-4CE2-A496-5E403570F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471" y="260293"/>
            <a:ext cx="3889138" cy="2916854"/>
          </a:xfrm>
          <a:prstGeom prst="rect">
            <a:avLst/>
          </a:prstGeom>
        </p:spPr>
      </p:pic>
      <p:sp>
        <p:nvSpPr>
          <p:cNvPr id="6" name="Rounded Rectangle 19">
            <a:extLst>
              <a:ext uri="{FF2B5EF4-FFF2-40B4-BE49-F238E27FC236}">
                <a16:creationId xmlns:a16="http://schemas.microsoft.com/office/drawing/2014/main" id="{9C81C1D1-EE42-4666-8E5B-6D6E1FDC7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8204" y="6302644"/>
            <a:ext cx="2561616" cy="425794"/>
          </a:xfrm>
          <a:prstGeom prst="roundRect">
            <a:avLst>
              <a:gd name="adj" fmla="val 3224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Arial Narrow"/>
                <a:ea typeface="Calibri"/>
                <a:cs typeface="Arial"/>
              </a:rPr>
              <a:t>@JeremyLewisPT</a:t>
            </a:r>
          </a:p>
        </p:txBody>
      </p:sp>
    </p:spTree>
    <p:extLst>
      <p:ext uri="{BB962C8B-B14F-4D97-AF65-F5344CB8AC3E}">
        <p14:creationId xmlns:p14="http://schemas.microsoft.com/office/powerpoint/2010/main" val="31788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F0AC13-4B4F-422D-9BD0-8B50CF80D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14" y="2797657"/>
            <a:ext cx="4731981" cy="3138481"/>
          </a:xfrm>
          <a:prstGeom prst="rect">
            <a:avLst/>
          </a:prstGeom>
        </p:spPr>
      </p:pic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DFF588E0-D495-4D8E-97F3-941F392B8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397" y="171690"/>
            <a:ext cx="5785716" cy="1027325"/>
          </a:xfrm>
          <a:prstGeom prst="roundRect">
            <a:avLst>
              <a:gd name="adj" fmla="val 3224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6600" b="1" dirty="0">
                <a:latin typeface="Arial Black" panose="020B0A04020102020204" pitchFamily="34" charset="0"/>
                <a:ea typeface="Calibri"/>
                <a:cs typeface="Arial"/>
              </a:rPr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20375-4658-416C-9619-61F5FEC27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97657"/>
            <a:ext cx="4731981" cy="3138481"/>
          </a:xfrm>
          <a:prstGeom prst="rect">
            <a:avLst/>
          </a:prstGeom>
        </p:spPr>
      </p:pic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60811F26-3B4C-461D-8588-CCD9E3C67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699" y="1114796"/>
            <a:ext cx="10015944" cy="1499608"/>
          </a:xfrm>
          <a:prstGeom prst="roundRect">
            <a:avLst>
              <a:gd name="adj" fmla="val 3224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But we currently don’t know if </a:t>
            </a:r>
          </a:p>
          <a:p>
            <a:pPr algn="ctr">
              <a:defRPr/>
            </a:pPr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VR is any better than Actual Reality!</a:t>
            </a:r>
          </a:p>
        </p:txBody>
      </p:sp>
      <p:sp>
        <p:nvSpPr>
          <p:cNvPr id="6" name="Rounded Rectangle 19">
            <a:extLst>
              <a:ext uri="{FF2B5EF4-FFF2-40B4-BE49-F238E27FC236}">
                <a16:creationId xmlns:a16="http://schemas.microsoft.com/office/drawing/2014/main" id="{6AD64617-88C2-40F2-B0E2-E72DF5DD9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8204" y="6302644"/>
            <a:ext cx="2561616" cy="425794"/>
          </a:xfrm>
          <a:prstGeom prst="roundRect">
            <a:avLst>
              <a:gd name="adj" fmla="val 3224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Arial Narrow"/>
                <a:ea typeface="Calibri"/>
                <a:cs typeface="Arial"/>
              </a:rPr>
              <a:t>@JeremyLewisPT</a:t>
            </a:r>
          </a:p>
        </p:txBody>
      </p:sp>
    </p:spTree>
    <p:extLst>
      <p:ext uri="{BB962C8B-B14F-4D97-AF65-F5344CB8AC3E}">
        <p14:creationId xmlns:p14="http://schemas.microsoft.com/office/powerpoint/2010/main" val="2045973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Breedbeeld</PresentationFormat>
  <Paragraphs>24</Paragraphs>
  <Slides>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</vt:i4>
      </vt:variant>
    </vt:vector>
  </HeadingPairs>
  <TitlesOfParts>
    <vt:vector size="11" baseType="lpstr">
      <vt:lpstr>Arial</vt:lpstr>
      <vt:lpstr>Arial Black</vt:lpstr>
      <vt:lpstr>Arial Narrow</vt:lpstr>
      <vt:lpstr>Calibri</vt:lpstr>
      <vt:lpstr>Calibri Light</vt:lpstr>
      <vt:lpstr>Wingdings</vt:lpstr>
      <vt:lpstr>Office Theme</vt:lpstr>
      <vt:lpstr>3_Office Theme</vt:lpstr>
      <vt:lpstr>PowerPoint-presentatie</vt:lpstr>
      <vt:lpstr>PowerPoint-presentatie</vt:lpstr>
      <vt:lpstr>PowerPoint-presentatie</vt:lpstr>
    </vt:vector>
  </TitlesOfParts>
  <Company>La Trobe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Tendon pain: how to direct prevention strategies by understanding the local and central contributions.</dc:title>
  <dc:creator>Jill Cook</dc:creator>
  <cp:lastModifiedBy>Carlijn Brinkman-Schulte</cp:lastModifiedBy>
  <cp:revision>531</cp:revision>
  <dcterms:created xsi:type="dcterms:W3CDTF">2017-01-10T04:10:32Z</dcterms:created>
  <dcterms:modified xsi:type="dcterms:W3CDTF">2021-04-22T10:08:25Z</dcterms:modified>
</cp:coreProperties>
</file>